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38"/>
  </p:notesMasterIdLst>
  <p:sldIdLst>
    <p:sldId id="3343" r:id="rId9"/>
    <p:sldId id="2147375028" r:id="rId10"/>
    <p:sldId id="2147375032" r:id="rId11"/>
    <p:sldId id="2147375030" r:id="rId12"/>
    <p:sldId id="2147375029" r:id="rId13"/>
    <p:sldId id="3346" r:id="rId14"/>
    <p:sldId id="2145705568" r:id="rId15"/>
    <p:sldId id="2145705566" r:id="rId16"/>
    <p:sldId id="2147375019" r:id="rId17"/>
    <p:sldId id="2147375017" r:id="rId18"/>
    <p:sldId id="2145705874" r:id="rId19"/>
    <p:sldId id="2145705878" r:id="rId20"/>
    <p:sldId id="2145705879" r:id="rId21"/>
    <p:sldId id="2145705900" r:id="rId22"/>
    <p:sldId id="2147375020" r:id="rId23"/>
    <p:sldId id="2145705872" r:id="rId24"/>
    <p:sldId id="2145705907" r:id="rId25"/>
    <p:sldId id="2147375014" r:id="rId26"/>
    <p:sldId id="2145705889" r:id="rId27"/>
    <p:sldId id="2147375021" r:id="rId28"/>
    <p:sldId id="2147375027" r:id="rId29"/>
    <p:sldId id="2147375000" r:id="rId30"/>
    <p:sldId id="2147375004" r:id="rId31"/>
    <p:sldId id="2147375005" r:id="rId32"/>
    <p:sldId id="2147375006" r:id="rId33"/>
    <p:sldId id="2147375007" r:id="rId34"/>
    <p:sldId id="2147375025" r:id="rId35"/>
    <p:sldId id="2147375031" r:id="rId36"/>
    <p:sldId id="214737502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E3F"/>
    <a:srgbClr val="0432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48"/>
    <p:restoredTop sz="94779"/>
  </p:normalViewPr>
  <p:slideViewPr>
    <p:cSldViewPr snapToGrid="0">
      <p:cViewPr varScale="1">
        <p:scale>
          <a:sx n="147" d="100"/>
          <a:sy n="147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commentAuthors" Target="commentAuthor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9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53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98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993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36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57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9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86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857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843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20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34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58DA1-CAF4-4F9B-98DF-FEB1FCF342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8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4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3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97541" y="2231571"/>
            <a:ext cx="9780059" cy="1183904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rgbClr val="2573BA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End Slide</a:t>
            </a:r>
          </a:p>
        </p:txBody>
      </p:sp>
      <p:pic>
        <p:nvPicPr>
          <p:cNvPr id="7" name="Picture 6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  <p:pic>
        <p:nvPicPr>
          <p:cNvPr id="4" name="Picture 3" descr="logo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32" y="1216538"/>
            <a:ext cx="3249091" cy="107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12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4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1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7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5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734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78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87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74.emf"/><Relationship Id="rId10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Relationship Id="rId9" Type="http://schemas.openxmlformats.org/officeDocument/2006/relationships/image" Target="../media/image9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0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99.emf"/><Relationship Id="rId5" Type="http://schemas.openxmlformats.org/officeDocument/2006/relationships/image" Target="../media/image74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3E0F57-89E1-4CD1-941E-530065FCE5C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83E0F57-89E1-4CD1-941E-530065FCE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36E90A-9756-4DAA-A5C0-5BBB46DDE1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49B9A8-7362-4FFB-9503-B3F42D92B70A}"/>
              </a:ext>
            </a:extLst>
          </p:cNvPr>
          <p:cNvSpPr txBox="1">
            <a:spLocks/>
          </p:cNvSpPr>
          <p:nvPr/>
        </p:nvSpPr>
        <p:spPr>
          <a:xfrm>
            <a:off x="915955" y="4904627"/>
            <a:ext cx="4465469" cy="697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Tx/>
              <a:buNone/>
              <a:defRPr sz="4267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1pPr>
            <a:lvl2pPr marL="609585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4267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2pPr>
            <a:lvl3pPr marL="1219170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Courier New" panose="02070309020205020404" pitchFamily="49" charset="0"/>
              <a:buChar char="o"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3pPr>
            <a:lvl4pPr marL="1828754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4pPr>
            <a:lvl5pPr marL="2438339" indent="-609585" algn="l" defTabSz="609585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-"/>
              <a:defRPr sz="3200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Zhen, Dann, Catherine, Joon, Magnus, Jessica</a:t>
            </a:r>
          </a:p>
          <a:p>
            <a:pPr>
              <a:spcBef>
                <a:spcPts val="200"/>
              </a:spcBef>
            </a:pPr>
            <a:r>
              <a:rPr lang="en-US" sz="1400" b="1" i="1" dirty="0">
                <a:solidFill>
                  <a:schemeClr val="tx1"/>
                </a:solidFill>
                <a:cs typeface="Arial"/>
              </a:rPr>
              <a:t>Feb 0</a:t>
            </a:r>
            <a:r>
              <a:rPr lang="en-US" altLang="zh-CN" sz="1400" b="1" i="1" dirty="0">
                <a:solidFill>
                  <a:schemeClr val="tx1"/>
                </a:solidFill>
                <a:cs typeface="Arial"/>
              </a:rPr>
              <a:t>1</a:t>
            </a:r>
            <a:r>
              <a:rPr lang="en-US" sz="1400" b="1" i="1" dirty="0">
                <a:solidFill>
                  <a:schemeClr val="tx1"/>
                </a:solidFill>
                <a:cs typeface="Arial"/>
              </a:rPr>
              <a:t>, 2023</a:t>
            </a:r>
          </a:p>
          <a:p>
            <a:pPr algn="l">
              <a:spcBef>
                <a:spcPts val="200"/>
              </a:spcBef>
            </a:pPr>
            <a:endParaRPr lang="en-US" sz="1400" b="1" i="1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C6CDA-96EF-4992-9AF2-6F15731BF403}"/>
              </a:ext>
            </a:extLst>
          </p:cNvPr>
          <p:cNvSpPr txBox="1"/>
          <p:nvPr/>
        </p:nvSpPr>
        <p:spPr>
          <a:xfrm>
            <a:off x="737825" y="2648080"/>
            <a:ext cx="10603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RNAseq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for HTT Splicing Enhancers</a:t>
            </a:r>
          </a:p>
          <a:p>
            <a:pPr algn="ctr"/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DEG vs DSG</a:t>
            </a:r>
          </a:p>
        </p:txBody>
      </p:sp>
    </p:spTree>
    <p:extLst>
      <p:ext uri="{BB962C8B-B14F-4D97-AF65-F5344CB8AC3E}">
        <p14:creationId xmlns:p14="http://schemas.microsoft.com/office/powerpoint/2010/main" val="242309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52742"/>
              </p:ext>
            </p:extLst>
          </p:nvPr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AG|GTRAG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               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|GTTAG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360426" y="5571123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ref: </a:t>
            </a:r>
          </a:p>
          <a:p>
            <a:r>
              <a:rPr lang="en-US" sz="1200" dirty="0" err="1"/>
              <a:t>Ratni</a:t>
            </a:r>
            <a:r>
              <a:rPr lang="en-US" sz="1200" dirty="0"/>
              <a:t> Roche review, </a:t>
            </a:r>
            <a:r>
              <a:rPr lang="en-US" sz="1200" i="1" dirty="0"/>
              <a:t>Progress Medicinal Chem V58, 2019</a:t>
            </a:r>
            <a:r>
              <a:rPr lang="en-US" sz="1200" dirty="0"/>
              <a:t> </a:t>
            </a:r>
          </a:p>
          <a:p>
            <a:r>
              <a:rPr lang="en-US" sz="1200" dirty="0"/>
              <a:t>Anuradha Bhattacharyya </a:t>
            </a:r>
            <a:r>
              <a:rPr lang="en-US" sz="1200" i="1" dirty="0"/>
              <a:t>et. Al. Nature Comm. 2021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04228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(1</a:t>
            </a:r>
            <a:r>
              <a:rPr lang="en-US" sz="1600" baseline="30000" dirty="0">
                <a:solidFill>
                  <a:schemeClr val="accent5"/>
                </a:solidFill>
              </a:rPr>
              <a:t>st</a:t>
            </a:r>
            <a:r>
              <a:rPr lang="en-US" sz="1600" dirty="0">
                <a:solidFill>
                  <a:schemeClr val="accent5"/>
                </a:solidFill>
              </a:rPr>
              <a:t> exp)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3056A-5E74-6747-92B1-3DF6D268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3" y="1198983"/>
            <a:ext cx="5842347" cy="452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F3A94-CF2E-684A-953C-87E59C8C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" y="1152746"/>
            <a:ext cx="5594287" cy="452570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3F5F5D-0737-8E04-1B54-87D405C9922A}"/>
              </a:ext>
            </a:extLst>
          </p:cNvPr>
          <p:cNvSpPr/>
          <p:nvPr/>
        </p:nvSpPr>
        <p:spPr>
          <a:xfrm>
            <a:off x="1300480" y="2956560"/>
            <a:ext cx="558800" cy="56896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F240E-E810-135E-E309-9625796CD542}"/>
              </a:ext>
            </a:extLst>
          </p:cNvPr>
          <p:cNvSpPr/>
          <p:nvPr/>
        </p:nvSpPr>
        <p:spPr>
          <a:xfrm>
            <a:off x="7355666" y="4958080"/>
            <a:ext cx="3840654" cy="406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00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7587787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430AD-AC38-B1CA-870F-E1713DAE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79" y="1106508"/>
            <a:ext cx="5315051" cy="452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423CB-6A7A-A4DD-2C6A-B8F9F4E50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6" y="1106508"/>
            <a:ext cx="5442641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34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low-quality samples)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197A2-8E61-AE36-F8AC-2708435EF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2" y="1025409"/>
            <a:ext cx="5551310" cy="4596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5EA49-E689-192A-A1D9-954F5E617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19" y="1025409"/>
            <a:ext cx="5108703" cy="46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259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9504883" cy="227901"/>
          </a:xfrm>
        </p:spPr>
        <p:txBody>
          <a:bodyPr/>
          <a:lstStyle/>
          <a:p>
            <a:r>
              <a:rPr lang="en-US" sz="1600" dirty="0"/>
              <a:t>Sample similarity from Gene Expression </a:t>
            </a:r>
            <a:r>
              <a:rPr lang="en-US" sz="1600" dirty="0">
                <a:solidFill>
                  <a:schemeClr val="accent5"/>
                </a:solidFill>
              </a:rPr>
              <a:t>(2</a:t>
            </a:r>
            <a:r>
              <a:rPr lang="en-US" sz="1600" baseline="30000" dirty="0">
                <a:solidFill>
                  <a:schemeClr val="accent5"/>
                </a:solidFill>
              </a:rPr>
              <a:t>nd</a:t>
            </a:r>
            <a:r>
              <a:rPr lang="en-US" sz="1600" dirty="0">
                <a:solidFill>
                  <a:schemeClr val="accent5"/>
                </a:solidFill>
              </a:rPr>
              <a:t>  exp raw after removal of R4)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2BA944-F994-2845-A61D-AF8BD0CBBA30}"/>
              </a:ext>
            </a:extLst>
          </p:cNvPr>
          <p:cNvSpPr txBox="1">
            <a:spLocks/>
          </p:cNvSpPr>
          <p:nvPr/>
        </p:nvSpPr>
        <p:spPr>
          <a:xfrm>
            <a:off x="383397" y="655577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iPSC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CA0985-8E4C-AF45-9987-8D1765A504AD}"/>
              </a:ext>
            </a:extLst>
          </p:cNvPr>
          <p:cNvSpPr txBox="1">
            <a:spLocks/>
          </p:cNvSpPr>
          <p:nvPr/>
        </p:nvSpPr>
        <p:spPr>
          <a:xfrm>
            <a:off x="6459519" y="701814"/>
            <a:ext cx="3957110" cy="22790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/>
              <a:t>PCA in 2D for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AE88-D027-3A7F-9620-253C53A3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4" y="1152746"/>
            <a:ext cx="5916202" cy="4190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45804-5724-3261-8881-2B83F019C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75" y="1198983"/>
            <a:ext cx="5850927" cy="41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392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MultiQC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10540-D3EE-949D-08AC-9226660C41CC}"/>
              </a:ext>
            </a:extLst>
          </p:cNvPr>
          <p:cNvSpPr txBox="1"/>
          <p:nvPr/>
        </p:nvSpPr>
        <p:spPr>
          <a:xfrm>
            <a:off x="341745" y="5815696"/>
            <a:ext cx="7379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/Users/zgao1/Documents/RNAseq/TST11955_BACK/QC/MultiQC Report_TST11955.html </a:t>
            </a:r>
            <a:endParaRPr lang="en-US" dirty="0"/>
          </a:p>
        </p:txBody>
      </p:sp>
      <p:pic>
        <p:nvPicPr>
          <p:cNvPr id="4" name="Picture 3" descr="Chart, bar chart, surface chart&#10;&#10;Description automatically generated">
            <a:extLst>
              <a:ext uri="{FF2B5EF4-FFF2-40B4-BE49-F238E27FC236}">
                <a16:creationId xmlns:a16="http://schemas.microsoft.com/office/drawing/2014/main" id="{52E9EE64-1AB0-123F-9D9A-71F320691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1" y="1257335"/>
            <a:ext cx="5382087" cy="4558361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C8CB2CFF-0EDB-BD09-90F3-C5FF36F98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62" y="1257334"/>
            <a:ext cx="3010187" cy="51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84370-33E7-5E8A-B5D0-979A2F72AA04}"/>
              </a:ext>
            </a:extLst>
          </p:cNvPr>
          <p:cNvSpPr txBox="1"/>
          <p:nvPr/>
        </p:nvSpPr>
        <p:spPr>
          <a:xfrm>
            <a:off x="2364510" y="835943"/>
            <a:ext cx="1403013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Total 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FE499-DE20-A1A9-8C50-7F6F2608BE20}"/>
              </a:ext>
            </a:extLst>
          </p:cNvPr>
          <p:cNvSpPr txBox="1"/>
          <p:nvPr/>
        </p:nvSpPr>
        <p:spPr>
          <a:xfrm>
            <a:off x="8109679" y="835943"/>
            <a:ext cx="3412794" cy="369332"/>
          </a:xfrm>
          <a:prstGeom prst="rect">
            <a:avLst/>
          </a:prstGeom>
          <a:noFill/>
          <a:ln w="19050"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432FF"/>
                </a:solidFill>
                <a:effectLst/>
                <a:latin typeface="Helvetica Neue" panose="02000503000000020004" pitchFamily="2" charset="0"/>
              </a:rPr>
              <a:t>Overrepresented Sequences %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311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57C5-450C-83AE-A293-643C0EF36ECA}"/>
              </a:ext>
            </a:extLst>
          </p:cNvPr>
          <p:cNvSpPr/>
          <p:nvPr/>
        </p:nvSpPr>
        <p:spPr>
          <a:xfrm>
            <a:off x="1747158" y="1747158"/>
            <a:ext cx="1545772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0067A8-01B5-12DF-9C2A-EB37C66F2A8C}"/>
              </a:ext>
            </a:extLst>
          </p:cNvPr>
          <p:cNvSpPr/>
          <p:nvPr/>
        </p:nvSpPr>
        <p:spPr>
          <a:xfrm>
            <a:off x="3875315" y="1741716"/>
            <a:ext cx="1028699" cy="87085"/>
          </a:xfrm>
          <a:prstGeom prst="rect">
            <a:avLst/>
          </a:prstGeom>
          <a:noFill/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4C412-3408-F51F-2D77-3BAA52456384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 (4 vs 3 Repeats)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852B4E-9E9F-D2FB-922F-2009808E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8" b="70854"/>
          <a:stretch/>
        </p:blipFill>
        <p:spPr>
          <a:xfrm>
            <a:off x="6287982" y="852437"/>
            <a:ext cx="4661464" cy="8065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C94C23B-4D18-8E4E-3EA5-409C95F5A316}"/>
              </a:ext>
            </a:extLst>
          </p:cNvPr>
          <p:cNvSpPr txBox="1">
            <a:spLocks/>
          </p:cNvSpPr>
          <p:nvPr/>
        </p:nvSpPr>
        <p:spPr>
          <a:xfrm>
            <a:off x="4233" y="-29047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chemeClr val="bg1"/>
                </a:solidFill>
              </a:rPr>
              <a:t>sashimi-plots: HTT gene in 1</a:t>
            </a:r>
            <a:r>
              <a:rPr lang="en-US" b="0" baseline="30000" dirty="0">
                <a:solidFill>
                  <a:schemeClr val="bg1"/>
                </a:solidFill>
              </a:rPr>
              <a:t>st</a:t>
            </a:r>
            <a:r>
              <a:rPr lang="en-US" b="0" dirty="0">
                <a:solidFill>
                  <a:schemeClr val="bg1"/>
                </a:solidFill>
              </a:rPr>
              <a:t> and 2</a:t>
            </a:r>
            <a:r>
              <a:rPr lang="en-US" b="0" baseline="30000" dirty="0">
                <a:solidFill>
                  <a:schemeClr val="bg1"/>
                </a:solidFill>
              </a:rPr>
              <a:t>nd</a:t>
            </a:r>
            <a:r>
              <a:rPr lang="en-US" b="0" dirty="0">
                <a:solidFill>
                  <a:schemeClr val="bg1"/>
                </a:solidFill>
              </a:rPr>
              <a:t> 6152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9A3391C-2375-851F-5288-CD6D3F61A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" t="76103" r="1"/>
          <a:stretch/>
        </p:blipFill>
        <p:spPr>
          <a:xfrm>
            <a:off x="6272786" y="4804490"/>
            <a:ext cx="4691857" cy="119354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E8A352-7B52-591C-D897-8B8FBF3D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7" b="40052"/>
          <a:stretch/>
        </p:blipFill>
        <p:spPr>
          <a:xfrm>
            <a:off x="6333577" y="4042188"/>
            <a:ext cx="4631068" cy="69381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B422B17-EEB0-D1AE-5B64-255489F59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59807" r="110" b="24044"/>
          <a:stretch/>
        </p:blipFill>
        <p:spPr>
          <a:xfrm>
            <a:off x="6303182" y="3215306"/>
            <a:ext cx="4661464" cy="80655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1BF1876-E2EA-F9EE-CFC8-1CFFEA898F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b="85218"/>
          <a:stretch/>
        </p:blipFill>
        <p:spPr>
          <a:xfrm>
            <a:off x="6333577" y="1797151"/>
            <a:ext cx="4631070" cy="73832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CF6FCA9-0167-8D45-2A49-2602987D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1" b="54195"/>
          <a:stretch/>
        </p:blipFill>
        <p:spPr>
          <a:xfrm>
            <a:off x="6303182" y="2476979"/>
            <a:ext cx="4661464" cy="8510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048CAD-61E0-AE14-6958-BB045817B40A}"/>
              </a:ext>
            </a:extLst>
          </p:cNvPr>
          <p:cNvSpPr/>
          <p:nvPr/>
        </p:nvSpPr>
        <p:spPr>
          <a:xfrm>
            <a:off x="283029" y="920295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BD8687-C9E2-CFD8-4162-FFB6C81F5AE4}"/>
              </a:ext>
            </a:extLst>
          </p:cNvPr>
          <p:cNvSpPr/>
          <p:nvPr/>
        </p:nvSpPr>
        <p:spPr>
          <a:xfrm>
            <a:off x="283028" y="1730139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6CB9F-11D8-8166-BDFB-F1FFA1148993}"/>
              </a:ext>
            </a:extLst>
          </p:cNvPr>
          <p:cNvSpPr/>
          <p:nvPr/>
        </p:nvSpPr>
        <p:spPr>
          <a:xfrm>
            <a:off x="303989" y="3271201"/>
            <a:ext cx="11108871" cy="75066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0A304-1DF4-5773-1D1F-E3A2F7F3FEC4}"/>
              </a:ext>
            </a:extLst>
          </p:cNvPr>
          <p:cNvSpPr/>
          <p:nvPr/>
        </p:nvSpPr>
        <p:spPr>
          <a:xfrm>
            <a:off x="303989" y="4077758"/>
            <a:ext cx="11108871" cy="750662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32FE8-6F6B-5977-0FF2-00279462FFD7}"/>
              </a:ext>
            </a:extLst>
          </p:cNvPr>
          <p:cNvSpPr txBox="1"/>
          <p:nvPr/>
        </p:nvSpPr>
        <p:spPr>
          <a:xfrm>
            <a:off x="55244" y="94227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070C2-D2C4-14F9-9698-1B5C72EC6AB4}"/>
              </a:ext>
            </a:extLst>
          </p:cNvPr>
          <p:cNvSpPr txBox="1"/>
          <p:nvPr/>
        </p:nvSpPr>
        <p:spPr>
          <a:xfrm>
            <a:off x="55244" y="1764693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497EA6-4A96-9A54-1CF8-E0613CB5CA9F}"/>
              </a:ext>
            </a:extLst>
          </p:cNvPr>
          <p:cNvSpPr txBox="1"/>
          <p:nvPr/>
        </p:nvSpPr>
        <p:spPr>
          <a:xfrm>
            <a:off x="55244" y="3301462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1256DD-8BCA-D9BB-C62D-7183F547AAC2}"/>
              </a:ext>
            </a:extLst>
          </p:cNvPr>
          <p:cNvSpPr txBox="1"/>
          <p:nvPr/>
        </p:nvSpPr>
        <p:spPr>
          <a:xfrm>
            <a:off x="54998" y="4136424"/>
            <a:ext cx="3129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3834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7762930-BC9E-30F1-F50F-EDDE375D4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41" y="1122647"/>
            <a:ext cx="2931407" cy="299578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FE9ED7E-A986-467F-2651-D589A7E4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" b="13592"/>
          <a:stretch/>
        </p:blipFill>
        <p:spPr>
          <a:xfrm>
            <a:off x="6825342" y="3739244"/>
            <a:ext cx="5366657" cy="2710543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C19FD33-4BB7-0D84-B7CF-FC3B1FB77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" y="1122647"/>
            <a:ext cx="5366657" cy="307484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2968F8F-F9C8-67A5-0F05-140AA938A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1"/>
          <a:stretch/>
        </p:blipFill>
        <p:spPr>
          <a:xfrm>
            <a:off x="1387626" y="3739244"/>
            <a:ext cx="4387245" cy="26234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5F37D-060F-37D6-1286-73D31A966A0A}"/>
              </a:ext>
            </a:extLst>
          </p:cNvPr>
          <p:cNvSpPr txBox="1"/>
          <p:nvPr/>
        </p:nvSpPr>
        <p:spPr>
          <a:xfrm>
            <a:off x="326571" y="1311729"/>
            <a:ext cx="1023037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AB5FD-9F78-D101-CF9E-056B94A58C1D}"/>
              </a:ext>
            </a:extLst>
          </p:cNvPr>
          <p:cNvSpPr txBox="1"/>
          <p:nvPr/>
        </p:nvSpPr>
        <p:spPr>
          <a:xfrm>
            <a:off x="326570" y="3933763"/>
            <a:ext cx="1138453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1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st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009F6-40DE-163E-0C57-AD64F54F03C0}"/>
              </a:ext>
            </a:extLst>
          </p:cNvPr>
          <p:cNvSpPr txBox="1"/>
          <p:nvPr/>
        </p:nvSpPr>
        <p:spPr>
          <a:xfrm>
            <a:off x="6537955" y="1311729"/>
            <a:ext cx="1072730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iPSC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87CC6-B65A-D172-B40C-5137DB3F5414}"/>
              </a:ext>
            </a:extLst>
          </p:cNvPr>
          <p:cNvSpPr txBox="1"/>
          <p:nvPr/>
        </p:nvSpPr>
        <p:spPr>
          <a:xfrm>
            <a:off x="6537955" y="3928326"/>
            <a:ext cx="1188146" cy="36933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n>
                  <a:solidFill>
                    <a:srgbClr val="0432FF"/>
                  </a:solidFill>
                </a:ln>
              </a:rPr>
              <a:t>2</a:t>
            </a:r>
            <a:r>
              <a:rPr lang="en-US" baseline="30000" dirty="0">
                <a:ln>
                  <a:solidFill>
                    <a:srgbClr val="0432FF"/>
                  </a:solidFill>
                </a:ln>
              </a:rPr>
              <a:t>nd</a:t>
            </a:r>
            <a:r>
              <a:rPr lang="en-US" dirty="0">
                <a:ln>
                  <a:solidFill>
                    <a:srgbClr val="0432FF"/>
                  </a:solidFill>
                </a:ln>
              </a:rPr>
              <a:t> NGN2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8A731-30DD-3ABA-BAA5-8E52C35DDCB8}"/>
              </a:ext>
            </a:extLst>
          </p:cNvPr>
          <p:cNvCxnSpPr>
            <a:cxnSpLocks/>
          </p:cNvCxnSpPr>
          <p:nvPr/>
        </p:nvCxnSpPr>
        <p:spPr>
          <a:xfrm flipV="1">
            <a:off x="5557157" y="2873829"/>
            <a:ext cx="0" cy="29943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D471E-7413-B42D-5F6B-FC3DC6B6177E}"/>
              </a:ext>
            </a:extLst>
          </p:cNvPr>
          <p:cNvCxnSpPr>
            <a:cxnSpLocks/>
          </p:cNvCxnSpPr>
          <p:nvPr/>
        </p:nvCxnSpPr>
        <p:spPr>
          <a:xfrm flipV="1">
            <a:off x="10624830" y="2914095"/>
            <a:ext cx="0" cy="3075011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0C55BEE-EDCE-E3D0-AC2B-855F6A7CAA36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numbers of DSG induced by compounds (3x)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71514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80E7E69-24E2-715F-1358-BA0367E07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3" y="1344604"/>
            <a:ext cx="11282175" cy="4851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73793-2E6A-B3B8-A6D2-960E5B607C1A}"/>
              </a:ext>
            </a:extLst>
          </p:cNvPr>
          <p:cNvSpPr/>
          <p:nvPr/>
        </p:nvSpPr>
        <p:spPr>
          <a:xfrm>
            <a:off x="3336471" y="1285173"/>
            <a:ext cx="1518557" cy="3774842"/>
          </a:xfrm>
          <a:prstGeom prst="rect">
            <a:avLst/>
          </a:prstGeom>
          <a:noFill/>
          <a:ln w="1905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A9BFD-A2A9-8603-E0C6-82087697F6D9}"/>
              </a:ext>
            </a:extLst>
          </p:cNvPr>
          <p:cNvSpPr/>
          <p:nvPr/>
        </p:nvSpPr>
        <p:spPr>
          <a:xfrm>
            <a:off x="1861456" y="1285173"/>
            <a:ext cx="1475015" cy="498021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0822DD-F1D0-B97F-C707-F6C4742E85F4}"/>
              </a:ext>
            </a:extLst>
          </p:cNvPr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The details DSG induced by compounds (3x &amp; 10x)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63578-EC95-1E41-8208-BF82E9A5A5CB}"/>
              </a:ext>
            </a:extLst>
          </p:cNvPr>
          <p:cNvSpPr txBox="1"/>
          <p:nvPr/>
        </p:nvSpPr>
        <p:spPr>
          <a:xfrm>
            <a:off x="1105973" y="861571"/>
            <a:ext cx="4993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6152 1st iPSC &amp; NGN2 and 2nd iPSC &amp; NGN2</a:t>
            </a:r>
          </a:p>
        </p:txBody>
      </p:sp>
    </p:spTree>
    <p:extLst>
      <p:ext uri="{BB962C8B-B14F-4D97-AF65-F5344CB8AC3E}">
        <p14:creationId xmlns:p14="http://schemas.microsoft.com/office/powerpoint/2010/main" val="26929797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55854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DSG Induced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by 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FEEFBB-CAC1-5EEB-B871-6CABC1201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09956"/>
              </p:ext>
            </p:extLst>
          </p:nvPr>
        </p:nvGraphicFramePr>
        <p:xfrm>
          <a:off x="9832066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65200" imgH="609600" progId="Excel.Sheet.12">
                  <p:embed/>
                </p:oleObj>
              </mc:Choice>
              <mc:Fallback>
                <p:oleObj name="Worksheet" showAsIcon="1" r:id="rId6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32066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7A744C4-41FA-3298-9BD7-8E9AA162B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7807"/>
              </p:ext>
            </p:extLst>
          </p:nvPr>
        </p:nvGraphicFramePr>
        <p:xfrm>
          <a:off x="1088342" y="823233"/>
          <a:ext cx="836499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8092400" imgH="34366200" progId="Excel.Sheet.12">
                  <p:embed/>
                </p:oleObj>
              </mc:Choice>
              <mc:Fallback>
                <p:oleObj name="Worksheet" r:id="rId8" imgW="28092400" imgH="3436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42" y="823233"/>
                        <a:ext cx="836499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0513F2-3793-8396-C53E-96F78D601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90329"/>
              </p:ext>
            </p:extLst>
          </p:nvPr>
        </p:nvGraphicFramePr>
        <p:xfrm>
          <a:off x="10985500" y="5631770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65200" imgH="609600" progId="Excel.Sheet.12">
                  <p:embed/>
                </p:oleObj>
              </mc:Choice>
              <mc:Fallback>
                <p:oleObj name="Worksheet" showAsIcon="1" r:id="rId10" imgW="965200" imgH="6096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85500" y="5631770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0848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The Clustering of </a:t>
            </a: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Compounds in the 2 cell systems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DFEFA-DF1B-C623-79A2-1018123F3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15" y="989748"/>
            <a:ext cx="2876621" cy="523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78404-D749-105A-5D9D-3AB2B143EE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9" y="989748"/>
            <a:ext cx="2809801" cy="4878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9B548-EDE9-51AA-9FBD-E237E0539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99" y="989748"/>
            <a:ext cx="2741739" cy="496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95776-4E18-77A4-8C60-44E73D9923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432" y="989748"/>
            <a:ext cx="2778442" cy="523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132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Exp.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1230061" y="2970216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iPSC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CD4EA0-35EB-42FE-0A39-9591C625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3" y="550088"/>
            <a:ext cx="2458045" cy="2458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75B8-30F2-BDA3-BD94-4591A3B46E18}"/>
              </a:ext>
            </a:extLst>
          </p:cNvPr>
          <p:cNvSpPr txBox="1"/>
          <p:nvPr/>
        </p:nvSpPr>
        <p:spPr>
          <a:xfrm>
            <a:off x="1275065" y="577745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6152-3x in NGN2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C5F3C-A74C-C08F-AF84-4C793EDE23AF}"/>
              </a:ext>
            </a:extLst>
          </p:cNvPr>
          <p:cNvSpPr txBox="1"/>
          <p:nvPr/>
        </p:nvSpPr>
        <p:spPr>
          <a:xfrm>
            <a:off x="6828221" y="29702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iPSC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BA807B-3F09-6079-2B9B-E029A959A591}"/>
              </a:ext>
            </a:extLst>
          </p:cNvPr>
          <p:cNvSpPr txBox="1"/>
          <p:nvPr/>
        </p:nvSpPr>
        <p:spPr>
          <a:xfrm>
            <a:off x="6928343" y="5894362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exp. of 6152-10x in NGN2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207A1D-66B2-F901-4161-D61E0769A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51" y="415402"/>
            <a:ext cx="2394068" cy="23940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48393-1D1B-3942-7E87-339BF76BD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4" y="3284736"/>
            <a:ext cx="2458044" cy="24580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8F5BFA-1AE5-506C-F4C7-98ECA4A8A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29" y="3500294"/>
            <a:ext cx="2549718" cy="23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052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331502" y="289909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iPSC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F07C8-F75D-44D7-17C2-F94B6EDD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94" y="546822"/>
            <a:ext cx="5075063" cy="558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982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6776735" y="2986730"/>
            <a:ext cx="398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iPSC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F91B5-FA23-FDDF-AE0C-CE846931C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4" y="546822"/>
            <a:ext cx="5134000" cy="5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783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6152-3x in NGN2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B4DC7-9A78-97BC-F6C7-1890FD96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2" y="546822"/>
            <a:ext cx="5326695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409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Overlapped DSG (</a:t>
            </a:r>
            <a:r>
              <a:rPr lang="en-US" sz="2000" dirty="0">
                <a:solidFill>
                  <a:srgbClr val="0432FF"/>
                </a:solidFill>
              </a:rPr>
              <a:t>1</a:t>
            </a:r>
            <a:r>
              <a:rPr lang="en-US" sz="2000" baseline="30000" dirty="0">
                <a:solidFill>
                  <a:srgbClr val="0432FF"/>
                </a:solidFill>
              </a:rPr>
              <a:t>st</a:t>
            </a:r>
            <a:r>
              <a:rPr lang="en-US" sz="2000" dirty="0">
                <a:solidFill>
                  <a:srgbClr val="0432FF"/>
                </a:solidFill>
              </a:rPr>
              <a:t> and 2</a:t>
            </a:r>
            <a:r>
              <a:rPr lang="en-US" sz="2000" baseline="30000" dirty="0">
                <a:solidFill>
                  <a:srgbClr val="0432FF"/>
                </a:solidFill>
              </a:rPr>
              <a:t>nd</a:t>
            </a:r>
            <a:r>
              <a:rPr lang="en-US" sz="2000" dirty="0">
                <a:solidFill>
                  <a:srgbClr val="0432FF"/>
                </a:solidFill>
              </a:rPr>
              <a:t> batch mutual support</a:t>
            </a:r>
            <a:r>
              <a:rPr lang="en-US" sz="2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7478461" y="2899096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1</a:t>
            </a:r>
            <a:r>
              <a:rPr lang="en-US" baseline="30000" dirty="0">
                <a:solidFill>
                  <a:srgbClr val="1A3DFF"/>
                </a:solidFill>
              </a:rPr>
              <a:t>st</a:t>
            </a:r>
            <a:r>
              <a:rPr lang="en-US" dirty="0">
                <a:solidFill>
                  <a:srgbClr val="1A3DFF"/>
                </a:solidFill>
              </a:rPr>
              <a:t> and 2</a:t>
            </a:r>
            <a:r>
              <a:rPr lang="en-US" baseline="30000" dirty="0">
                <a:solidFill>
                  <a:srgbClr val="1A3DFF"/>
                </a:solidFill>
              </a:rPr>
              <a:t>nd</a:t>
            </a:r>
            <a:r>
              <a:rPr lang="en-US" dirty="0">
                <a:solidFill>
                  <a:srgbClr val="1A3DFF"/>
                </a:solidFill>
              </a:rPr>
              <a:t> batch of 6152-10x in NGN2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B7C1-3FCA-0071-6BDE-8E0ED40BD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3" y="680720"/>
            <a:ext cx="6025243" cy="51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45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-136071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Conclusion and Next Steps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3DF5CE8-E35C-86FE-36E0-267767F55458}"/>
              </a:ext>
            </a:extLst>
          </p:cNvPr>
          <p:cNvSpPr txBox="1">
            <a:spLocks/>
          </p:cNvSpPr>
          <p:nvPr/>
        </p:nvSpPr>
        <p:spPr>
          <a:xfrm>
            <a:off x="248204" y="974521"/>
            <a:ext cx="11482951" cy="266774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Ranked the compounds have fewer off-targets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Showed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  <a:endParaRPr lang="en-US" sz="22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205B-A9CB-075D-83BD-63928EF3AB15}"/>
              </a:ext>
            </a:extLst>
          </p:cNvPr>
          <p:cNvSpPr txBox="1"/>
          <p:nvPr/>
        </p:nvSpPr>
        <p:spPr>
          <a:xfrm>
            <a:off x="248204" y="4311872"/>
            <a:ext cx="609600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>
              <a:spcBef>
                <a:spcPts val="200"/>
              </a:spcBef>
              <a:buClr>
                <a:srgbClr val="0432FF"/>
              </a:buClr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Preclinical Safety Assessment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v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RASLseq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primer design for cost-efficient screen</a:t>
            </a:r>
          </a:p>
        </p:txBody>
      </p:sp>
    </p:spTree>
    <p:extLst>
      <p:ext uri="{BB962C8B-B14F-4D97-AF65-F5344CB8AC3E}">
        <p14:creationId xmlns:p14="http://schemas.microsoft.com/office/powerpoint/2010/main" val="1048654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16531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F49ED-EAF7-F2EB-EB55-8B4B2761484D}"/>
              </a:ext>
            </a:extLst>
          </p:cNvPr>
          <p:cNvSpPr txBox="1"/>
          <p:nvPr/>
        </p:nvSpPr>
        <p:spPr>
          <a:xfrm>
            <a:off x="834501" y="14824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buClr>
                <a:srgbClr val="0432FF"/>
              </a:buClr>
            </a:pPr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everyone!</a:t>
            </a:r>
          </a:p>
        </p:txBody>
      </p:sp>
    </p:spTree>
    <p:extLst>
      <p:ext uri="{BB962C8B-B14F-4D97-AF65-F5344CB8AC3E}">
        <p14:creationId xmlns:p14="http://schemas.microsoft.com/office/powerpoint/2010/main" val="2888273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05191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25F07-A3CD-7A1B-CD7C-AD67FA01B83C}"/>
              </a:ext>
            </a:extLst>
          </p:cNvPr>
          <p:cNvSpPr txBox="1"/>
          <p:nvPr/>
        </p:nvSpPr>
        <p:spPr>
          <a:xfrm>
            <a:off x="3048000" y="324796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F0502020204030204" pitchFamily="34" charset="0"/>
              </a:rPr>
              <a:t>[NGS One]/TST12086: 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Data for TST12086 is ready.</a:t>
            </a:r>
          </a:p>
          <a:p>
            <a:endParaRPr lang="en-US" dirty="0">
              <a:solidFill>
                <a:srgbClr val="202020"/>
              </a:solidFill>
              <a:latin typeface="Helvetica" pitchFamily="2" charset="0"/>
            </a:endParaRPr>
          </a:p>
          <a:p>
            <a:r>
              <a:rPr lang="en-US" b="1" i="0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Ravi Teja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" pitchFamily="2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5822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FF3BCFC-1EED-360D-D295-764634C42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29" y="3560535"/>
            <a:ext cx="5461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9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RNAseq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#1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114 (</a:t>
            </a:r>
            <a:r>
              <a:rPr lang="en-US" dirty="0">
                <a:solidFill>
                  <a:srgbClr val="363838"/>
                </a:solidFill>
                <a:latin typeface="Arial" panose="020B0604020202020204"/>
              </a:rPr>
              <a:t>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Benchmark/competitor HTT splice modulators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current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96F0E-BCC1-A825-5C93-02E21D6E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457446"/>
              </p:ext>
            </p:extLst>
          </p:nvPr>
        </p:nvGraphicFramePr>
        <p:xfrm>
          <a:off x="388471" y="1653117"/>
          <a:ext cx="11419354" cy="3322591"/>
        </p:xfrm>
        <a:graphic>
          <a:graphicData uri="http://schemas.openxmlformats.org/drawingml/2006/table">
            <a:tbl>
              <a:tblPr/>
              <a:tblGrid>
                <a:gridCol w="1004773">
                  <a:extLst>
                    <a:ext uri="{9D8B030D-6E8A-4147-A177-3AD203B41FA5}">
                      <a16:colId xmlns:a16="http://schemas.microsoft.com/office/drawing/2014/main" val="3063336145"/>
                    </a:ext>
                  </a:extLst>
                </a:gridCol>
                <a:gridCol w="889475">
                  <a:extLst>
                    <a:ext uri="{9D8B030D-6E8A-4147-A177-3AD203B41FA5}">
                      <a16:colId xmlns:a16="http://schemas.microsoft.com/office/drawing/2014/main" val="359247868"/>
                    </a:ext>
                  </a:extLst>
                </a:gridCol>
                <a:gridCol w="867051">
                  <a:extLst>
                    <a:ext uri="{9D8B030D-6E8A-4147-A177-3AD203B41FA5}">
                      <a16:colId xmlns:a16="http://schemas.microsoft.com/office/drawing/2014/main" val="2726247421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409909500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1887377710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3996013326"/>
                    </a:ext>
                  </a:extLst>
                </a:gridCol>
                <a:gridCol w="979170">
                  <a:extLst>
                    <a:ext uri="{9D8B030D-6E8A-4147-A177-3AD203B41FA5}">
                      <a16:colId xmlns:a16="http://schemas.microsoft.com/office/drawing/2014/main" val="3624062358"/>
                    </a:ext>
                  </a:extLst>
                </a:gridCol>
                <a:gridCol w="926848">
                  <a:extLst>
                    <a:ext uri="{9D8B030D-6E8A-4147-A177-3AD203B41FA5}">
                      <a16:colId xmlns:a16="http://schemas.microsoft.com/office/drawing/2014/main" val="2218329636"/>
                    </a:ext>
                  </a:extLst>
                </a:gridCol>
                <a:gridCol w="657763">
                  <a:extLst>
                    <a:ext uri="{9D8B030D-6E8A-4147-A177-3AD203B41FA5}">
                      <a16:colId xmlns:a16="http://schemas.microsoft.com/office/drawing/2014/main" val="4000456751"/>
                    </a:ext>
                  </a:extLst>
                </a:gridCol>
                <a:gridCol w="956746">
                  <a:extLst>
                    <a:ext uri="{9D8B030D-6E8A-4147-A177-3AD203B41FA5}">
                      <a16:colId xmlns:a16="http://schemas.microsoft.com/office/drawing/2014/main" val="3380518609"/>
                    </a:ext>
                  </a:extLst>
                </a:gridCol>
                <a:gridCol w="966713">
                  <a:extLst>
                    <a:ext uri="{9D8B030D-6E8A-4147-A177-3AD203B41FA5}">
                      <a16:colId xmlns:a16="http://schemas.microsoft.com/office/drawing/2014/main" val="729076000"/>
                    </a:ext>
                  </a:extLst>
                </a:gridCol>
                <a:gridCol w="1554712">
                  <a:extLst>
                    <a:ext uri="{9D8B030D-6E8A-4147-A177-3AD203B41FA5}">
                      <a16:colId xmlns:a16="http://schemas.microsoft.com/office/drawing/2014/main" val="587500307"/>
                    </a:ext>
                  </a:extLst>
                </a:gridCol>
              </a:tblGrid>
              <a:tr h="5188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02365"/>
                  </a:ext>
                </a:extLst>
              </a:tr>
              <a:tr h="1895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3.023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13.23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528680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7.6185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5.91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19.69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 guess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213609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004483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541991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469021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10.38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34.60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err="1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  <a:endParaRPr lang="en-US" sz="1000" b="1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47338"/>
                  </a:ext>
                </a:extLst>
              </a:tr>
              <a:tr h="3491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96916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24063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113.8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32.51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87.87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996618"/>
                  </a:ext>
                </a:extLst>
              </a:tr>
              <a:tr h="1795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483" marR="7483" marT="748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97623"/>
                  </a:ext>
                </a:extLst>
              </a:tr>
              <a:tr h="15963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Determined after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RNAseq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study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007284"/>
                  </a:ext>
                </a:extLst>
              </a:tr>
              <a:tr h="15963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*Dosed correctly and used as reference across RNAseq studies</a:t>
                      </a: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83" marR="7483" marT="74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4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9843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321605"/>
            <a:ext cx="11425211" cy="684355"/>
          </a:xfrm>
        </p:spPr>
        <p:txBody>
          <a:bodyPr/>
          <a:lstStyle/>
          <a:p>
            <a:r>
              <a:rPr lang="en-US" dirty="0"/>
              <a:t>RNA-seq Study #2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6089-06DC-584A-A08A-6C668638E81B}"/>
              </a:ext>
            </a:extLst>
          </p:cNvPr>
          <p:cNvSpPr txBox="1"/>
          <p:nvPr/>
        </p:nvSpPr>
        <p:spPr>
          <a:xfrm>
            <a:off x="1068031" y="5309480"/>
            <a:ext cx="2766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7189L WT Cell lines: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iPSCs (100K)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NGN2 (DIV14, 200K)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D0474-83FD-864D-9BEE-449A7EBAB2B4}"/>
              </a:ext>
            </a:extLst>
          </p:cNvPr>
          <p:cNvSpPr txBox="1"/>
          <p:nvPr/>
        </p:nvSpPr>
        <p:spPr>
          <a:xfrm>
            <a:off x="3835021" y="5309480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Treatment: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24hr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D750-8F46-F94E-BF72-BE12397949BF}"/>
              </a:ext>
            </a:extLst>
          </p:cNvPr>
          <p:cNvSpPr txBox="1"/>
          <p:nvPr/>
        </p:nvSpPr>
        <p:spPr>
          <a:xfrm>
            <a:off x="5862946" y="53120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Replicates: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biological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7115E-AEAA-AB4F-A641-341F45079EFF}"/>
              </a:ext>
            </a:extLst>
          </p:cNvPr>
          <p:cNvSpPr txBox="1"/>
          <p:nvPr/>
        </p:nvSpPr>
        <p:spPr>
          <a:xfrm>
            <a:off x="8356979" y="5314418"/>
            <a:ext cx="276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Samples: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192 (11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cpds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6383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DMSO)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4C766-EB57-1143-837A-F6CDC4809B16}"/>
              </a:ext>
            </a:extLst>
          </p:cNvPr>
          <p:cNvSpPr txBox="1"/>
          <p:nvPr/>
        </p:nvSpPr>
        <p:spPr>
          <a:xfrm>
            <a:off x="383393" y="901864"/>
            <a:ext cx="11301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Goal: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Transcriptome-wide RNA-seq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potent BIIB lead compounds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neurons and proliferating cell type for off-target profiling in comparison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PTC518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DAD4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other competitor compounds.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A521D6-C9AC-C5BD-CC98-95A1DD327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53863"/>
              </p:ext>
            </p:extLst>
          </p:nvPr>
        </p:nvGraphicFramePr>
        <p:xfrm>
          <a:off x="457200" y="1785937"/>
          <a:ext cx="11277599" cy="2927985"/>
        </p:xfrm>
        <a:graphic>
          <a:graphicData uri="http://schemas.openxmlformats.org/drawingml/2006/table">
            <a:tbl>
              <a:tblPr/>
              <a:tblGrid>
                <a:gridCol w="1383132">
                  <a:extLst>
                    <a:ext uri="{9D8B030D-6E8A-4147-A177-3AD203B41FA5}">
                      <a16:colId xmlns:a16="http://schemas.microsoft.com/office/drawing/2014/main" val="3260472234"/>
                    </a:ext>
                  </a:extLst>
                </a:gridCol>
                <a:gridCol w="1103968">
                  <a:extLst>
                    <a:ext uri="{9D8B030D-6E8A-4147-A177-3AD203B41FA5}">
                      <a16:colId xmlns:a16="http://schemas.microsoft.com/office/drawing/2014/main" val="608131466"/>
                    </a:ext>
                  </a:extLst>
                </a:gridCol>
                <a:gridCol w="1535403">
                  <a:extLst>
                    <a:ext uri="{9D8B030D-6E8A-4147-A177-3AD203B41FA5}">
                      <a16:colId xmlns:a16="http://schemas.microsoft.com/office/drawing/2014/main" val="2833260983"/>
                    </a:ext>
                  </a:extLst>
                </a:gridCol>
                <a:gridCol w="1246722">
                  <a:extLst>
                    <a:ext uri="{9D8B030D-6E8A-4147-A177-3AD203B41FA5}">
                      <a16:colId xmlns:a16="http://schemas.microsoft.com/office/drawing/2014/main" val="2954554270"/>
                    </a:ext>
                  </a:extLst>
                </a:gridCol>
                <a:gridCol w="1018315">
                  <a:extLst>
                    <a:ext uri="{9D8B030D-6E8A-4147-A177-3AD203B41FA5}">
                      <a16:colId xmlns:a16="http://schemas.microsoft.com/office/drawing/2014/main" val="2662422452"/>
                    </a:ext>
                  </a:extLst>
                </a:gridCol>
                <a:gridCol w="942179">
                  <a:extLst>
                    <a:ext uri="{9D8B030D-6E8A-4147-A177-3AD203B41FA5}">
                      <a16:colId xmlns:a16="http://schemas.microsoft.com/office/drawing/2014/main" val="1223702174"/>
                    </a:ext>
                  </a:extLst>
                </a:gridCol>
                <a:gridCol w="964385">
                  <a:extLst>
                    <a:ext uri="{9D8B030D-6E8A-4147-A177-3AD203B41FA5}">
                      <a16:colId xmlns:a16="http://schemas.microsoft.com/office/drawing/2014/main" val="1428065285"/>
                    </a:ext>
                  </a:extLst>
                </a:gridCol>
                <a:gridCol w="951696">
                  <a:extLst>
                    <a:ext uri="{9D8B030D-6E8A-4147-A177-3AD203B41FA5}">
                      <a16:colId xmlns:a16="http://schemas.microsoft.com/office/drawing/2014/main" val="1107402157"/>
                    </a:ext>
                  </a:extLst>
                </a:gridCol>
                <a:gridCol w="2131799">
                  <a:extLst>
                    <a:ext uri="{9D8B030D-6E8A-4147-A177-3AD203B41FA5}">
                      <a16:colId xmlns:a16="http://schemas.microsoft.com/office/drawing/2014/main" val="2552154908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</a:t>
                      </a:r>
                      <a:r>
                        <a:rPr 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nM</a:t>
                      </a:r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(iPSC)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(NGN2)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86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REFERENCE, ~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PTC-518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973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BIO-2175420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great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KPuu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imidazopyridine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63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BIO-2139701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38.3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19.95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imidazopyridine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1932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BIO-2176866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70.41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benzimidazole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2073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BIO-2184088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11.16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1710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BIO-2184090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30.86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sulfur other RHS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993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BIO-2174714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191.0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113.90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indazole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4905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BIO-2186960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16.77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10.18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664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BIO-2186527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32.36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324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triazole 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32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BIO-2174748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74.5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22.08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oxazole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7894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BIO-2184741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56.0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147.60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96.21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1476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289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962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BENCHMARK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Remix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cpd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6291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18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5873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 Narrow" panose="020B0606020202030204" pitchFamily="34" charset="0"/>
              </a:rPr>
              <a:t>Structures of Some SM Splicing Enhancers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 panose="020B060602020203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D3355B7-CDF0-8280-B1EA-35938AABB3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632194"/>
              </p:ext>
            </p:extLst>
          </p:nvPr>
        </p:nvGraphicFramePr>
        <p:xfrm>
          <a:off x="1940297" y="4025679"/>
          <a:ext cx="6979533" cy="206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0004865" imgH="2965246" progId="ChemDraw.Document.6.0">
                  <p:embed/>
                </p:oleObj>
              </mc:Choice>
              <mc:Fallback>
                <p:oleObj name="CS ChemDraw Drawing" r:id="rId6" imgW="10004865" imgH="2965246" progId="ChemDraw.Document.6.0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7B296AC-5CD2-E00D-4F10-159CC623AD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40297" y="4025679"/>
                        <a:ext cx="6979533" cy="206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7380893-B9CD-2CD5-7887-8E980358AA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21481"/>
              </p:ext>
            </p:extLst>
          </p:nvPr>
        </p:nvGraphicFramePr>
        <p:xfrm>
          <a:off x="1926825" y="948238"/>
          <a:ext cx="7006478" cy="248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9446884" imgH="3340038" progId="ChemDraw.Document.6.0">
                  <p:embed/>
                </p:oleObj>
              </mc:Choice>
              <mc:Fallback>
                <p:oleObj name="CS ChemDraw Drawing" r:id="rId8" imgW="9446884" imgH="3340038" progId="ChemDraw.Document.6.0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BAB29AB-6149-8D41-AAFC-F1B037CAD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6825" y="948238"/>
                        <a:ext cx="7006478" cy="248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836A944-F5F8-AF7B-6F9D-0830F356B38C}"/>
              </a:ext>
            </a:extLst>
          </p:cNvPr>
          <p:cNvSpPr/>
          <p:nvPr/>
        </p:nvSpPr>
        <p:spPr>
          <a:xfrm>
            <a:off x="2293897" y="1901152"/>
            <a:ext cx="858645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196E4-3CBF-B563-06C7-87B030850649}"/>
              </a:ext>
            </a:extLst>
          </p:cNvPr>
          <p:cNvSpPr/>
          <p:nvPr/>
        </p:nvSpPr>
        <p:spPr>
          <a:xfrm>
            <a:off x="7632974" y="1901152"/>
            <a:ext cx="926362" cy="3243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750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Yoo3JWFNOgPMWDCrswd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28765</TotalTime>
  <Words>1093</Words>
  <Application>Microsoft Macintosh PowerPoint</Application>
  <PresentationFormat>Widescreen</PresentationFormat>
  <Paragraphs>399</Paragraphs>
  <Slides>29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50" baseType="lpstr">
      <vt:lpstr>System Font Regular</vt:lpstr>
      <vt:lpstr>Arial</vt:lpstr>
      <vt:lpstr>Arial Narrow</vt:lpstr>
      <vt:lpstr>Calibri</vt:lpstr>
      <vt:lpstr>Century Gothic</vt:lpstr>
      <vt:lpstr>Helvetica</vt:lpstr>
      <vt:lpstr>Helvetica Neue</vt:lpstr>
      <vt:lpstr>Menlo</vt:lpstr>
      <vt:lpstr>Segoe UI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CS ChemDraw Drawing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RNA-seq Study #1</vt:lpstr>
      <vt:lpstr>RNA-seq Study #2</vt:lpstr>
      <vt:lpstr>PowerPoint Presentation</vt:lpstr>
      <vt:lpstr>PowerPoint Presentation</vt:lpstr>
      <vt:lpstr>Sample similarity from Gene Expression (1st exp)</vt:lpstr>
      <vt:lpstr>Sample similarity from Gene Expression (2nd  exp raw)</vt:lpstr>
      <vt:lpstr>Sample similarity from Gene Expression (2nd  exp raw after removal of low-quality samples)</vt:lpstr>
      <vt:lpstr>Sample similarity from Gene Expression (2nd  exp raw after removal of R4)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Overlapped DSG (1st and 2nd Exp.)</vt:lpstr>
      <vt:lpstr>Overlapped DSG (1st and 2nd batch mutual support)</vt:lpstr>
      <vt:lpstr>Overlapped DSG (1st and 2nd batch mutual support)</vt:lpstr>
      <vt:lpstr>Overlapped DSG (1st and 2nd batch mutual support)</vt:lpstr>
      <vt:lpstr>Overlapped DSG (1st and 2nd batch mutual support)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60</cp:revision>
  <dcterms:created xsi:type="dcterms:W3CDTF">2021-06-27T14:47:41Z</dcterms:created>
  <dcterms:modified xsi:type="dcterms:W3CDTF">2023-02-14T04:19:13Z</dcterms:modified>
</cp:coreProperties>
</file>